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0" r:id="rId9"/>
    <p:sldId id="261" r:id="rId10"/>
    <p:sldId id="265" r:id="rId11"/>
    <p:sldId id="266" r:id="rId12"/>
    <p:sldId id="267" r:id="rId13"/>
    <p:sldId id="268" r:id="rId14"/>
  </p:sldIdLst>
  <p:sldSz cx="9144000" cy="6858000" type="screen4x3"/>
  <p:notesSz cx="9928225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2" y="1122363"/>
            <a:ext cx="8601075" cy="2387600"/>
          </a:xfrm>
        </p:spPr>
        <p:txBody>
          <a:bodyPr anchor="b">
            <a:normAutofit/>
          </a:bodyPr>
          <a:lstStyle>
            <a:lvl1pPr algn="ctr">
              <a:defRPr sz="3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F5A21-DF4F-47ED-ABA1-788C963031EC}" type="datetime1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85750" y="3602038"/>
            <a:ext cx="8610600" cy="1960562"/>
          </a:xfrm>
        </p:spPr>
        <p:txBody>
          <a:bodyPr>
            <a:normAutofit/>
          </a:bodyPr>
          <a:lstStyle/>
          <a:p>
            <a:pPr algn="l"/>
            <a:r>
              <a:rPr lang="zh-TW" altLang="en-US" sz="15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按一下以編輯母片副標題樣式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838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7138-04A0-4E24-967B-23A6E12DB29F}" type="datetime1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1283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34E6-1DFB-464F-B0A2-AF35ABBB74C0}" type="datetime1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8096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120E-B1FE-4C25-B10E-F4EC069F919C}" type="datetime1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1"/>
            </a:lvl1pPr>
          </a:lstStyle>
          <a:p>
            <a:fld id="{6EDA8E28-6C2D-4537-9849-59635519518D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4019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>
                    <a:lumMod val="50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FA1C-B619-457F-B1A4-0471E2504628}" type="datetime1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7504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101B2-5507-48D7-95CC-4E9A19DB27F7}" type="datetime1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7070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A532-5F83-4962-849B-33AC74653690}" type="datetime1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391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1EC3-B68E-4B0B-BEAA-0896C32BFB8A}" type="datetime1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6716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DD2C6-49EE-45D1-B5FB-272C419DE8CA}" type="datetime1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0698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2DF3-F249-4D7C-BB70-63B32656E4B6}" type="datetime1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1815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3C3-2616-441B-8153-A345A028DE03}" type="datetime1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209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A4EEC-AD7F-48A0-A9E7-EDD9192DBE4B}" type="datetime1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A8E28-6C2D-4537-9849-59635519518D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182604"/>
            <a:ext cx="9144000" cy="234951"/>
          </a:xfrm>
          <a:prstGeom prst="rect">
            <a:avLst/>
          </a:prstGeom>
          <a:solidFill>
            <a:srgbClr val="36363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1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28873" y="151697"/>
            <a:ext cx="32159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 smtClean="0">
                <a:solidFill>
                  <a:schemeClr val="bg1"/>
                </a:solidFill>
                <a:latin typeface="+mn-lt"/>
              </a:rPr>
              <a:t>Broadband Network Lab, Dept. of CE, National Central University</a:t>
            </a: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7F7F7F"/>
              </a:clrFrom>
              <a:clrTo>
                <a:srgbClr val="7F7F7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-3001"/>
            <a:ext cx="7143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543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95275" y="939483"/>
            <a:ext cx="8601075" cy="2387600"/>
          </a:xfrm>
        </p:spPr>
        <p:txBody>
          <a:bodyPr/>
          <a:lstStyle/>
          <a:p>
            <a:r>
              <a:rPr lang="en-US" altLang="zh-TW" dirty="0" err="1" smtClean="0"/>
              <a:t>Mininet</a:t>
            </a:r>
            <a:r>
              <a:rPr lang="en-US" altLang="zh-TW" dirty="0" smtClean="0"/>
              <a:t> for AVB</a:t>
            </a:r>
            <a:r>
              <a:rPr lang="zh-TW" altLang="en-US" dirty="0" smtClean="0"/>
              <a:t> </a:t>
            </a:r>
            <a:r>
              <a:rPr lang="en-US" altLang="zh-TW" dirty="0" smtClean="0"/>
              <a:t>system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altLang="zh-TW" b="1" dirty="0" smtClean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zh-TW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Prof</a:t>
            </a:r>
            <a:r>
              <a:rPr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 Yen-Wen Chen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Student </a:t>
            </a:r>
            <a:r>
              <a:rPr lang="en-US" altLang="zh-TW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Kuo-Che</a:t>
            </a:r>
            <a:r>
              <a:rPr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Kao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zh-TW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2020/4/7</a:t>
            </a:r>
            <a:endParaRPr lang="en-US" altLang="zh-TW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95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063207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Result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16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If just use default </a:t>
            </a:r>
            <a:r>
              <a:rPr lang="en-US" altLang="zh-TW" dirty="0" err="1" smtClean="0"/>
              <a:t>QoS</a:t>
            </a:r>
            <a:r>
              <a:rPr lang="en-US" altLang="zh-TW" dirty="0" smtClean="0"/>
              <a:t> setting: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835" y="2434331"/>
            <a:ext cx="3203517" cy="229774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7928" y="1319880"/>
            <a:ext cx="3399906" cy="240362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5473" y="3836260"/>
            <a:ext cx="3824816" cy="27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44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Use </a:t>
            </a:r>
            <a:r>
              <a:rPr lang="en-US" altLang="zh-TW" dirty="0"/>
              <a:t>credit based </a:t>
            </a:r>
            <a:r>
              <a:rPr lang="en-US" altLang="zh-TW" dirty="0" smtClean="0"/>
              <a:t>shaper: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663" y="2249112"/>
            <a:ext cx="3463825" cy="2447579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501" y="647439"/>
            <a:ext cx="3732415" cy="271377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8771" y="3610191"/>
            <a:ext cx="3878357" cy="274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13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TW" dirty="0"/>
              <a:t>Hyung-Taek Lim; Daniel Herrscher; Firas </a:t>
            </a:r>
            <a:r>
              <a:rPr lang="de-DE" altLang="zh-TW" dirty="0" smtClean="0"/>
              <a:t>Chaari, </a:t>
            </a:r>
            <a:r>
              <a:rPr lang="en-US" altLang="zh-TW" dirty="0" smtClean="0"/>
              <a:t>”</a:t>
            </a:r>
            <a:r>
              <a:rPr lang="en-US" altLang="zh-TW" dirty="0"/>
              <a:t>P</a:t>
            </a:r>
            <a:r>
              <a:rPr lang="en-US" altLang="zh-TW" dirty="0" smtClean="0"/>
              <a:t>erformance </a:t>
            </a:r>
            <a:r>
              <a:rPr lang="en-US" altLang="zh-TW" dirty="0"/>
              <a:t>Comparison of IEEE 802.1 Q </a:t>
            </a:r>
            <a:r>
              <a:rPr lang="en-US" altLang="zh-TW" dirty="0" smtClean="0"/>
              <a:t>and </a:t>
            </a:r>
            <a:r>
              <a:rPr lang="en-US" altLang="zh-TW" dirty="0"/>
              <a:t>IEEE 802.1 AVB in an Ethernet-based </a:t>
            </a:r>
            <a:r>
              <a:rPr lang="en-US" altLang="zh-TW" dirty="0" smtClean="0"/>
              <a:t>In-Vehicle Network</a:t>
            </a:r>
            <a:r>
              <a:rPr lang="en-US" altLang="zh-TW" dirty="0"/>
              <a:t>”, 2012 8th International Conference on Computing Technology and Information Management (NCM and ICNIT)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7223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/>
              <a:t>T</a:t>
            </a:r>
            <a:r>
              <a:rPr lang="en-US" altLang="zh-TW" dirty="0" smtClean="0"/>
              <a:t>opology</a:t>
            </a:r>
          </a:p>
          <a:p>
            <a:r>
              <a:rPr lang="en-US" altLang="zh-TW" dirty="0" err="1" smtClean="0"/>
              <a:t>QoS</a:t>
            </a:r>
            <a:r>
              <a:rPr lang="en-US" altLang="zh-TW" dirty="0" smtClean="0"/>
              <a:t> rule</a:t>
            </a:r>
          </a:p>
          <a:p>
            <a:r>
              <a:rPr lang="en-US" altLang="zh-TW" dirty="0" smtClean="0"/>
              <a:t>Result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553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063207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Introduction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76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According to AVB–credit </a:t>
            </a:r>
            <a:r>
              <a:rPr lang="en-US" altLang="zh-TW" dirty="0"/>
              <a:t>based shaper</a:t>
            </a:r>
            <a:r>
              <a:rPr lang="en-US" altLang="zh-TW" dirty="0" smtClean="0"/>
              <a:t>: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Simulate this method by </a:t>
            </a:r>
            <a:r>
              <a:rPr lang="en-US" altLang="zh-TW" dirty="0" err="1"/>
              <a:t>mininet</a:t>
            </a:r>
            <a:r>
              <a:rPr lang="en-US" altLang="zh-TW" dirty="0"/>
              <a:t> and </a:t>
            </a:r>
            <a:r>
              <a:rPr lang="en-US" altLang="zh-TW" dirty="0" err="1"/>
              <a:t>sdn</a:t>
            </a:r>
            <a:r>
              <a:rPr lang="en-US" altLang="zh-TW" dirty="0"/>
              <a:t> </a:t>
            </a:r>
            <a:r>
              <a:rPr lang="en-US" altLang="zh-TW" dirty="0" err="1" smtClean="0"/>
              <a:t>ryu</a:t>
            </a:r>
            <a:r>
              <a:rPr lang="en-US" altLang="zh-TW" dirty="0" smtClean="0"/>
              <a:t>-manager (queue </a:t>
            </a:r>
            <a:r>
              <a:rPr lang="en-US" altLang="zh-TW" dirty="0" err="1" smtClean="0"/>
              <a:t>QoS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571" y="2291164"/>
            <a:ext cx="4997708" cy="171013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1524" y="2151270"/>
            <a:ext cx="2337332" cy="188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5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063207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Topology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37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Topology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5298" y="2049711"/>
            <a:ext cx="1190625" cy="581025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693" y="3317377"/>
            <a:ext cx="1028700" cy="866775"/>
          </a:xfrm>
          <a:prstGeom prst="rect">
            <a:avLst/>
          </a:prstGeom>
        </p:spPr>
      </p:pic>
      <p:pic>
        <p:nvPicPr>
          <p:cNvPr id="7" name="內容版面配置區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226" y="3513328"/>
            <a:ext cx="1190625" cy="581025"/>
          </a:xfrm>
          <a:prstGeom prst="rect">
            <a:avLst/>
          </a:prstGeom>
        </p:spPr>
      </p:pic>
      <p:pic>
        <p:nvPicPr>
          <p:cNvPr id="8" name="內容版面配置區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616" y="5214248"/>
            <a:ext cx="1190625" cy="581025"/>
          </a:xfrm>
          <a:prstGeom prst="rect">
            <a:avLst/>
          </a:prstGeom>
        </p:spPr>
      </p:pic>
      <p:pic>
        <p:nvPicPr>
          <p:cNvPr id="9" name="內容版面配置區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6163" y="3603127"/>
            <a:ext cx="1190625" cy="581025"/>
          </a:xfrm>
          <a:prstGeom prst="rect">
            <a:avLst/>
          </a:prstGeom>
        </p:spPr>
      </p:pic>
      <p:cxnSp>
        <p:nvCxnSpPr>
          <p:cNvPr id="19" name="直線接點 18"/>
          <p:cNvCxnSpPr>
            <a:stCxn id="5" idx="3"/>
          </p:cNvCxnSpPr>
          <p:nvPr/>
        </p:nvCxnSpPr>
        <p:spPr>
          <a:xfrm>
            <a:off x="2365923" y="2340224"/>
            <a:ext cx="2066321" cy="13409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7" idx="3"/>
          </p:cNvCxnSpPr>
          <p:nvPr/>
        </p:nvCxnSpPr>
        <p:spPr>
          <a:xfrm flipV="1">
            <a:off x="2356851" y="3802329"/>
            <a:ext cx="2062074" cy="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 flipV="1">
            <a:off x="2320913" y="3893639"/>
            <a:ext cx="2098012" cy="1596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5079076" y="3750764"/>
            <a:ext cx="24075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字方塊 26"/>
          <p:cNvSpPr txBox="1"/>
          <p:nvPr/>
        </p:nvSpPr>
        <p:spPr>
          <a:xfrm>
            <a:off x="1400436" y="2495170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10.0.0.1</a:t>
            </a:r>
            <a:endParaRPr lang="zh-TW" altLang="en-US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1341418" y="3974144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10.0.0.2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1409547" y="5756827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10.0.0.3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7170031" y="4111618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10.0.0.4</a:t>
            </a:r>
            <a:endParaRPr lang="zh-TW" altLang="en-US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3666120" y="3112007"/>
            <a:ext cx="614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eth1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3583760" y="3614783"/>
            <a:ext cx="61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eth2</a:t>
            </a:r>
            <a:endParaRPr lang="zh-TW" altLang="en-US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3680689" y="4005773"/>
            <a:ext cx="61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eth3</a:t>
            </a:r>
            <a:endParaRPr lang="zh-TW" altLang="en-US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5134391" y="3588631"/>
            <a:ext cx="61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e</a:t>
            </a:r>
            <a:r>
              <a:rPr lang="en-US" altLang="zh-TW" dirty="0" smtClean="0"/>
              <a:t>th4</a:t>
            </a:r>
          </a:p>
        </p:txBody>
      </p:sp>
      <p:sp>
        <p:nvSpPr>
          <p:cNvPr id="37" name="左大括弧 36"/>
          <p:cNvSpPr/>
          <p:nvPr/>
        </p:nvSpPr>
        <p:spPr>
          <a:xfrm>
            <a:off x="1125272" y="2309090"/>
            <a:ext cx="218511" cy="158454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文字方塊 37"/>
          <p:cNvSpPr txBox="1"/>
          <p:nvPr/>
        </p:nvSpPr>
        <p:spPr>
          <a:xfrm>
            <a:off x="183167" y="288776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SR class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223081" y="5158727"/>
            <a:ext cx="16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Best-effort</a:t>
            </a:r>
            <a:endParaRPr lang="zh-TW" altLang="en-US" dirty="0"/>
          </a:p>
        </p:txBody>
      </p:sp>
      <p:sp>
        <p:nvSpPr>
          <p:cNvPr id="42" name="文字方塊 41"/>
          <p:cNvSpPr txBox="1"/>
          <p:nvPr/>
        </p:nvSpPr>
        <p:spPr>
          <a:xfrm>
            <a:off x="1409547" y="1752304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Node A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1413554" y="3233795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Node B</a:t>
            </a:r>
            <a:endParaRPr lang="zh-TW" altLang="en-US" dirty="0"/>
          </a:p>
        </p:txBody>
      </p:sp>
      <p:sp>
        <p:nvSpPr>
          <p:cNvPr id="45" name="文字方塊 44"/>
          <p:cNvSpPr txBox="1"/>
          <p:nvPr/>
        </p:nvSpPr>
        <p:spPr>
          <a:xfrm>
            <a:off x="1496774" y="4906466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Node C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7348221" y="3213671"/>
            <a:ext cx="764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Target</a:t>
            </a:r>
            <a:endParaRPr lang="zh-TW" altLang="en-US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4369857" y="3168307"/>
            <a:ext cx="800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Switch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462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063207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 err="1"/>
              <a:t>QoS</a:t>
            </a:r>
            <a:r>
              <a:rPr lang="en-US" altLang="zh-TW" sz="6000" dirty="0"/>
              <a:t> rule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51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QoS</a:t>
            </a:r>
            <a:r>
              <a:rPr lang="en-US" altLang="zh-TW" dirty="0" smtClean="0"/>
              <a:t> rule</a:t>
            </a:r>
            <a:endParaRPr lang="zh-TW" altLang="en-US" dirty="0"/>
          </a:p>
        </p:txBody>
      </p:sp>
      <p:graphicFrame>
        <p:nvGraphicFramePr>
          <p:cNvPr id="9" name="內容版面配置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781262"/>
              </p:ext>
            </p:extLst>
          </p:nvPr>
        </p:nvGraphicFramePr>
        <p:xfrm>
          <a:off x="628650" y="1891015"/>
          <a:ext cx="7185315" cy="147452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395105">
                  <a:extLst>
                    <a:ext uri="{9D8B030D-6E8A-4147-A177-3AD203B41FA5}">
                      <a16:colId xmlns:a16="http://schemas.microsoft.com/office/drawing/2014/main" val="3620060666"/>
                    </a:ext>
                  </a:extLst>
                </a:gridCol>
                <a:gridCol w="2395105">
                  <a:extLst>
                    <a:ext uri="{9D8B030D-6E8A-4147-A177-3AD203B41FA5}">
                      <a16:colId xmlns:a16="http://schemas.microsoft.com/office/drawing/2014/main" val="3669456946"/>
                    </a:ext>
                  </a:extLst>
                </a:gridCol>
                <a:gridCol w="2395105">
                  <a:extLst>
                    <a:ext uri="{9D8B030D-6E8A-4147-A177-3AD203B41FA5}">
                      <a16:colId xmlns:a16="http://schemas.microsoft.com/office/drawing/2014/main" val="1637375549"/>
                    </a:ext>
                  </a:extLst>
                </a:gridCol>
              </a:tblGrid>
              <a:tr h="36863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Minimum</a:t>
                      </a:r>
                      <a:r>
                        <a:rPr lang="en-US" altLang="zh-TW" baseline="0" dirty="0" smtClean="0"/>
                        <a:t> rate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Maximum</a:t>
                      </a:r>
                      <a:r>
                        <a:rPr lang="en-US" altLang="zh-TW" baseline="0" dirty="0" smtClean="0"/>
                        <a:t> rate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706942"/>
                  </a:ext>
                </a:extLst>
              </a:tr>
              <a:tr h="36863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Queue 0 (10.0.0.1)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37.5Mbps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100Mbps</a:t>
                      </a:r>
                      <a:endParaRPr lang="zh-TW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338206"/>
                  </a:ext>
                </a:extLst>
              </a:tr>
              <a:tr h="36863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Queue 1 (10.0.0.2)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37.5Mbps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100Mbps</a:t>
                      </a:r>
                      <a:endParaRPr lang="zh-TW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059706"/>
                  </a:ext>
                </a:extLst>
              </a:tr>
              <a:tr h="36863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Queue 2 (10.0.0.3)</a:t>
                      </a:r>
                      <a:r>
                        <a:rPr lang="en-US" altLang="zh-TW" baseline="0" dirty="0" smtClean="0"/>
                        <a:t>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0Mbps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100Mbps</a:t>
                      </a:r>
                      <a:endParaRPr lang="zh-TW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72512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28650" y="1513041"/>
            <a:ext cx="984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Default :</a:t>
            </a:r>
            <a:endParaRPr lang="zh-TW" altLang="en-US" dirty="0"/>
          </a:p>
        </p:txBody>
      </p:sp>
      <p:graphicFrame>
        <p:nvGraphicFramePr>
          <p:cNvPr id="11" name="內容版面配置區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6716619"/>
              </p:ext>
            </p:extLst>
          </p:nvPr>
        </p:nvGraphicFramePr>
        <p:xfrm>
          <a:off x="628650" y="4681506"/>
          <a:ext cx="7185315" cy="147452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395105">
                  <a:extLst>
                    <a:ext uri="{9D8B030D-6E8A-4147-A177-3AD203B41FA5}">
                      <a16:colId xmlns:a16="http://schemas.microsoft.com/office/drawing/2014/main" val="3620060666"/>
                    </a:ext>
                  </a:extLst>
                </a:gridCol>
                <a:gridCol w="2395105">
                  <a:extLst>
                    <a:ext uri="{9D8B030D-6E8A-4147-A177-3AD203B41FA5}">
                      <a16:colId xmlns:a16="http://schemas.microsoft.com/office/drawing/2014/main" val="3669456946"/>
                    </a:ext>
                  </a:extLst>
                </a:gridCol>
                <a:gridCol w="2395105">
                  <a:extLst>
                    <a:ext uri="{9D8B030D-6E8A-4147-A177-3AD203B41FA5}">
                      <a16:colId xmlns:a16="http://schemas.microsoft.com/office/drawing/2014/main" val="1637375549"/>
                    </a:ext>
                  </a:extLst>
                </a:gridCol>
              </a:tblGrid>
              <a:tr h="36863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Minimum</a:t>
                      </a:r>
                      <a:r>
                        <a:rPr lang="en-US" altLang="zh-TW" baseline="0" dirty="0" smtClean="0"/>
                        <a:t> rate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Maximum</a:t>
                      </a:r>
                      <a:r>
                        <a:rPr lang="en-US" altLang="zh-TW" baseline="0" dirty="0" smtClean="0"/>
                        <a:t> rate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706942"/>
                  </a:ext>
                </a:extLst>
              </a:tr>
              <a:tr h="36863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Queue 0 (10.0.0.1)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0Mbps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100Mbps</a:t>
                      </a:r>
                      <a:endParaRPr lang="zh-TW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338206"/>
                  </a:ext>
                </a:extLst>
              </a:tr>
              <a:tr h="36863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Queue 1 (10.0.0.2)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0Mbps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100Mbps</a:t>
                      </a:r>
                      <a:endParaRPr lang="zh-TW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059706"/>
                  </a:ext>
                </a:extLst>
              </a:tr>
              <a:tr h="36863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Queue 2 (10.0.0.3)</a:t>
                      </a:r>
                      <a:r>
                        <a:rPr lang="en-US" altLang="zh-TW" baseline="0" dirty="0" smtClean="0"/>
                        <a:t>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0Mbps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100Mbps</a:t>
                      </a:r>
                      <a:endParaRPr lang="zh-TW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72512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628649" y="4217448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If credit value &lt; 0 :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88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QoS</a:t>
            </a:r>
            <a:r>
              <a:rPr lang="en-US" altLang="zh-TW" dirty="0" smtClean="0"/>
              <a:t> </a:t>
            </a:r>
            <a:r>
              <a:rPr lang="en-US" altLang="zh-TW" dirty="0"/>
              <a:t>rule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Credit value : </a:t>
            </a:r>
          </a:p>
          <a:p>
            <a:r>
              <a:rPr lang="en-US" altLang="zh-TW" dirty="0"/>
              <a:t>If queue </a:t>
            </a:r>
            <a:r>
              <a:rPr lang="en-US" altLang="zh-TW" dirty="0" smtClean="0"/>
              <a:t>bytes </a:t>
            </a:r>
            <a:r>
              <a:rPr lang="en-US" altLang="zh-TW" dirty="0"/>
              <a:t>change &gt;</a:t>
            </a:r>
            <a:r>
              <a:rPr lang="en-US" altLang="zh-TW" dirty="0" smtClean="0"/>
              <a:t> 0 : credit </a:t>
            </a:r>
            <a:r>
              <a:rPr lang="en-US" altLang="zh-TW" dirty="0"/>
              <a:t>value</a:t>
            </a:r>
            <a:r>
              <a:rPr lang="en-US" altLang="zh-TW" dirty="0" smtClean="0"/>
              <a:t> +3</a:t>
            </a:r>
          </a:p>
          <a:p>
            <a:r>
              <a:rPr lang="en-US" altLang="zh-TW" dirty="0" smtClean="0"/>
              <a:t>If queue bytes change = 0 : credit </a:t>
            </a:r>
            <a:r>
              <a:rPr lang="en-US" altLang="zh-TW" dirty="0"/>
              <a:t>value</a:t>
            </a:r>
            <a:r>
              <a:rPr lang="en-US" altLang="zh-TW" dirty="0" smtClean="0"/>
              <a:t> -1 </a:t>
            </a:r>
          </a:p>
          <a:p>
            <a:r>
              <a:rPr lang="en-US" altLang="zh-TW" dirty="0" smtClean="0"/>
              <a:t>If </a:t>
            </a:r>
            <a:r>
              <a:rPr lang="en-US" altLang="zh-TW" smtClean="0"/>
              <a:t>queue bytes </a:t>
            </a:r>
            <a:r>
              <a:rPr lang="en-US" altLang="zh-TW" dirty="0" smtClean="0"/>
              <a:t>change = 0 twice : credit </a:t>
            </a:r>
            <a:r>
              <a:rPr lang="en-US" altLang="zh-TW" dirty="0"/>
              <a:t>value</a:t>
            </a:r>
            <a:r>
              <a:rPr lang="en-US" altLang="zh-TW" dirty="0" smtClean="0"/>
              <a:t> = 0</a:t>
            </a:r>
          </a:p>
          <a:p>
            <a:r>
              <a:rPr lang="en-US" altLang="zh-TW" dirty="0" smtClean="0"/>
              <a:t>-3 &lt;= credit value &lt;=3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22" y="4255854"/>
            <a:ext cx="6866347" cy="97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95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nlab PPT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nlab PPT佈景主題" id="{5D6A4482-E136-4C7B-B103-44503D387CEF}" vid="{204A2B27-D6B1-462E-91CC-BE4FB5CCED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Bnlab PPT佈景主題</Template>
  <TotalTime>75</TotalTime>
  <Words>236</Words>
  <Application>Microsoft Office PowerPoint</Application>
  <PresentationFormat>如螢幕大小 (4:3)</PresentationFormat>
  <Paragraphs>88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微軟正黑體</vt:lpstr>
      <vt:lpstr>新細明體</vt:lpstr>
      <vt:lpstr>標楷體</vt:lpstr>
      <vt:lpstr>Arial</vt:lpstr>
      <vt:lpstr>Calibri</vt:lpstr>
      <vt:lpstr>Calibri Light</vt:lpstr>
      <vt:lpstr>Bnlab PPT佈景主題</vt:lpstr>
      <vt:lpstr>Mininet for AVB system</vt:lpstr>
      <vt:lpstr>Outline</vt:lpstr>
      <vt:lpstr>Introduction</vt:lpstr>
      <vt:lpstr>Introduction</vt:lpstr>
      <vt:lpstr>Topology</vt:lpstr>
      <vt:lpstr>Topology</vt:lpstr>
      <vt:lpstr>QoS rule</vt:lpstr>
      <vt:lpstr>QoS rule</vt:lpstr>
      <vt:lpstr>QoS rule</vt:lpstr>
      <vt:lpstr>Result</vt:lpstr>
      <vt:lpstr>Result</vt:lpstr>
      <vt:lpstr>Result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Mininet for AVB system</dc:title>
  <dc:creator>bnlab</dc:creator>
  <cp:lastModifiedBy>bnlab</cp:lastModifiedBy>
  <cp:revision>17</cp:revision>
  <dcterms:created xsi:type="dcterms:W3CDTF">2020-04-06T23:01:49Z</dcterms:created>
  <dcterms:modified xsi:type="dcterms:W3CDTF">2020-10-27T04:52:51Z</dcterms:modified>
</cp:coreProperties>
</file>